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3" r:id="rId2"/>
    <p:sldId id="315" r:id="rId3"/>
    <p:sldId id="301" r:id="rId4"/>
    <p:sldId id="299" r:id="rId5"/>
    <p:sldId id="278" r:id="rId6"/>
    <p:sldId id="283" r:id="rId7"/>
    <p:sldId id="284" r:id="rId8"/>
    <p:sldId id="285" r:id="rId9"/>
    <p:sldId id="314" r:id="rId10"/>
    <p:sldId id="265" r:id="rId11"/>
    <p:sldId id="275" r:id="rId12"/>
    <p:sldId id="288" r:id="rId13"/>
    <p:sldId id="289" r:id="rId14"/>
    <p:sldId id="272" r:id="rId15"/>
    <p:sldId id="290" r:id="rId16"/>
    <p:sldId id="292" r:id="rId17"/>
    <p:sldId id="294" r:id="rId18"/>
    <p:sldId id="305" r:id="rId19"/>
    <p:sldId id="306" r:id="rId20"/>
    <p:sldId id="307" r:id="rId21"/>
    <p:sldId id="308" r:id="rId22"/>
    <p:sldId id="310" r:id="rId23"/>
    <p:sldId id="313" r:id="rId24"/>
    <p:sldId id="295" r:id="rId25"/>
    <p:sldId id="296" r:id="rId26"/>
    <p:sldId id="297" r:id="rId27"/>
    <p:sldId id="274" r:id="rId28"/>
    <p:sldId id="302" r:id="rId29"/>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08" autoAdjust="0"/>
    <p:restoredTop sz="94660"/>
  </p:normalViewPr>
  <p:slideViewPr>
    <p:cSldViewPr snapToGrid="0">
      <p:cViewPr>
        <p:scale>
          <a:sx n="82" d="100"/>
          <a:sy n="82" d="100"/>
        </p:scale>
        <p:origin x="-510"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15/01/2024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15/01/2024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15/01/2024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15/01/2024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15/01/2024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15/01/2024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15/01/2024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15/01/2024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15/01/2024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15/01/2024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15/01/2024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15/01/2024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2483533"/>
            <a:ext cx="15265771" cy="9848850"/>
          </a:xfrm>
          <a:prstGeom prst="rect">
            <a:avLst/>
          </a:prstGeom>
          <a:noFill/>
        </p:spPr>
        <p:txBody>
          <a:bodyPr wrap="square" rtlCol="0">
            <a:spAutoFit/>
          </a:bodyPr>
          <a:lstStyle/>
          <a:p>
            <a:pPr marL="603535" indent="-603535">
              <a:buFont typeface="Arial" panose="020B0604020202020204" pitchFamily="34" charset="0"/>
              <a:buChar char="•"/>
            </a:pPr>
            <a: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t>Welcome, and thank you for completing the earlier survey session.  By returning today and completing the session, </a:t>
            </a:r>
            <a:r>
              <a:rPr lang="en-GB" sz="5400" dirty="0"/>
              <a:t>you will earn an extra bonus based on your performance, </a:t>
            </a:r>
            <a:r>
              <a:rPr lang="en-GB" sz="5400" b="1" dirty="0">
                <a:solidFill>
                  <a:srgbClr val="00C47F"/>
                </a:solidFill>
              </a:rPr>
              <a:t>up to an additional £6.00!</a:t>
            </a:r>
            <a:endParaRPr lang="en-GB" sz="5400" dirty="0"/>
          </a:p>
          <a:p>
            <a:pPr marL="603535" indent="-603535">
              <a:buFont typeface="Arial" panose="020B0604020202020204" pitchFamily="34" charset="0"/>
              <a:buChar char="•"/>
            </a:pPr>
            <a:endParaRPr lang="en-GB" sz="2800" dirty="0"/>
          </a:p>
          <a:p>
            <a:pPr marL="603535" indent="-603535">
              <a:buFont typeface="Arial" panose="020B0604020202020204" pitchFamily="34" charset="0"/>
              <a:buChar char="•"/>
            </a:pPr>
            <a:r>
              <a:rPr lang="en-GB" sz="4800" b="1" dirty="0"/>
              <a:t>The performance bonus will be paid only after successful completion of Session 2 in 2 days. </a:t>
            </a:r>
          </a:p>
          <a:p>
            <a:pPr marL="603535" indent="-603535">
              <a:buFont typeface="Arial" panose="020B0604020202020204" pitchFamily="34" charset="0"/>
              <a:buChar char="•"/>
            </a:pPr>
            <a:endParaRPr lang="en-GB" sz="4800" b="1" dirty="0">
              <a:solidFill>
                <a:schemeClr val="accent6">
                  <a:lumMod val="75000"/>
                </a:schemeClr>
              </a:solidFill>
            </a:endParaRPr>
          </a:p>
          <a:p>
            <a:pPr marL="603535" indent="-603535">
              <a:buFont typeface="Arial" panose="020B0604020202020204" pitchFamily="34" charset="0"/>
              <a:buChar char="•"/>
            </a:pPr>
            <a:r>
              <a:rPr lang="en-GB" sz="4800" dirty="0"/>
              <a:t>A follow-up third session invitation may come in 1 week from today.  Completing that session will also lead to a bonus.</a:t>
            </a:r>
            <a:endParaRPr lang="en-GB" sz="4800" dirty="0">
              <a:solidFill>
                <a:srgbClr val="00ACEB"/>
              </a:solidFill>
            </a:endParaRPr>
          </a:p>
          <a:p>
            <a:pPr marL="603535" indent="-603535">
              <a:buFont typeface="Arial" panose="020B0604020202020204" pitchFamily="34" charset="0"/>
              <a:buChar char="•"/>
            </a:pPr>
            <a:endParaRPr lang="en-GB" sz="4800" b="1" dirty="0">
              <a:solidFill>
                <a:schemeClr val="accent6">
                  <a:lumMod val="75000"/>
                </a:schemeClr>
              </a:solidFill>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reward learning experiment!</a:t>
            </a:r>
          </a:p>
        </p:txBody>
      </p:sp>
    </p:spTree>
    <p:extLst>
      <p:ext uri="{BB962C8B-B14F-4D97-AF65-F5344CB8AC3E}">
        <p14:creationId xmlns:p14="http://schemas.microsoft.com/office/powerpoint/2010/main" val="385075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921472"/>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143972"/>
            <a:ext cx="9676754" cy="5907356"/>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925279"/>
            <a:ext cx="15732725" cy="231550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DB92FAB-6DE9-75B6-FE6C-2021AB044D0E}"/>
              </a:ext>
            </a:extLst>
          </p:cNvPr>
          <p:cNvSpPr txBox="1"/>
          <p:nvPr/>
        </p:nvSpPr>
        <p:spPr>
          <a:xfrm>
            <a:off x="186593" y="-66596"/>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C7C74525-EC2F-4AD6-A381-13F6F5E5F352}"/>
              </a:ext>
            </a:extLst>
          </p:cNvPr>
          <p:cNvGrpSpPr/>
          <p:nvPr/>
        </p:nvGrpSpPr>
        <p:grpSpPr>
          <a:xfrm>
            <a:off x="3214576" y="3409360"/>
            <a:ext cx="9676754" cy="5907356"/>
            <a:chOff x="3214576" y="3409360"/>
            <a:chExt cx="9676754" cy="5907356"/>
          </a:xfrm>
        </p:grpSpPr>
        <p:pic>
          <p:nvPicPr>
            <p:cNvPr id="37" name="Picture 36">
              <a:extLst>
                <a:ext uri="{FF2B5EF4-FFF2-40B4-BE49-F238E27FC236}">
                  <a16:creationId xmlns:a16="http://schemas.microsoft.com/office/drawing/2014/main" id="{9DD67A04-6E35-4DBB-89A5-38D653B2C6D0}"/>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3" name="Picture 2">
              <a:extLst>
                <a:ext uri="{FF2B5EF4-FFF2-40B4-BE49-F238E27FC236}">
                  <a16:creationId xmlns:a16="http://schemas.microsoft.com/office/drawing/2014/main" id="{FD0AAD05-941B-538A-9AA0-F0EE8BCC8738}"/>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4" name="TextBox 3">
              <a:extLst>
                <a:ext uri="{FF2B5EF4-FFF2-40B4-BE49-F238E27FC236}">
                  <a16:creationId xmlns:a16="http://schemas.microsoft.com/office/drawing/2014/main" id="{FA1D222B-A9F9-89AB-E132-B74FD0E38296}"/>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5" name="TextBox 4">
              <a:extLst>
                <a:ext uri="{FF2B5EF4-FFF2-40B4-BE49-F238E27FC236}">
                  <a16:creationId xmlns:a16="http://schemas.microsoft.com/office/drawing/2014/main" id="{093E2C2D-68AE-1F97-1CF0-84B7335348BF}"/>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1955375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3" name="TextBox 2">
            <a:extLst>
              <a:ext uri="{FF2B5EF4-FFF2-40B4-BE49-F238E27FC236}">
                <a16:creationId xmlns:a16="http://schemas.microsoft.com/office/drawing/2014/main" id="{F661149E-3536-7A19-2B53-8D84577B7266}"/>
              </a:ext>
            </a:extLst>
          </p:cNvPr>
          <p:cNvSpPr txBox="1"/>
          <p:nvPr/>
        </p:nvSpPr>
        <p:spPr>
          <a:xfrm>
            <a:off x="1180851" y="259909"/>
            <a:ext cx="13620463" cy="1015663"/>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40784</TotalTime>
  <Words>1826</Words>
  <Application>Microsoft Office PowerPoint</Application>
  <PresentationFormat>Custom</PresentationFormat>
  <Paragraphs>220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Google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Ozkan, Aysegul</cp:lastModifiedBy>
  <cp:revision>173</cp:revision>
  <dcterms:created xsi:type="dcterms:W3CDTF">2023-05-23T15:53:47Z</dcterms:created>
  <dcterms:modified xsi:type="dcterms:W3CDTF">2024-01-16T00:12:30Z</dcterms:modified>
</cp:coreProperties>
</file>